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3"/>
    <p:sldMasterId id="214748370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9144000"/>
  <p:embeddedFontLst>
    <p:embeddedFont>
      <p:font typeface="Play"/>
      <p:regular r:id="rId53"/>
      <p:bold r:id="rId54"/>
    </p:embeddedFont>
    <p:embeddedFont>
      <p:font typeface="Proxima Nova"/>
      <p:bold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lay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roximaNova-bold.fntdata"/><Relationship Id="rId10" Type="http://schemas.openxmlformats.org/officeDocument/2006/relationships/slide" Target="slides/slide5.xml"/><Relationship Id="rId54" Type="http://schemas.openxmlformats.org/officeDocument/2006/relationships/font" Target="fonts/Play-bold.fntdata"/><Relationship Id="rId13" Type="http://schemas.openxmlformats.org/officeDocument/2006/relationships/slide" Target="slides/slide8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56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3f7d3c74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13f7d3c74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113f7d3c743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3f7d3c743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113f7d3c743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13f7d3c743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13f7d3c743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13f7d3c743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3f7d3c74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113f7d3c74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3f7d3c743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3f7d3c743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важно стажерам?</a:t>
            </a:r>
            <a:br>
              <a:rPr lang="ru-RU"/>
            </a:br>
            <a:r>
              <a:rPr lang="ru-RU"/>
              <a:t>Что важно мидлам и джуниорам?</a:t>
            </a:r>
            <a:br>
              <a:rPr lang="ru-RU"/>
            </a:br>
            <a:r>
              <a:rPr lang="ru-RU"/>
              <a:t>Что важно сениорам?</a:t>
            </a:r>
            <a:br>
              <a:rPr lang="ru-RU"/>
            </a:br>
            <a:r>
              <a:rPr lang="ru-RU"/>
              <a:t>Что важно тимлидам?</a:t>
            </a:r>
            <a:br>
              <a:rPr lang="ru-RU"/>
            </a:br>
            <a:r>
              <a:rPr lang="ru-RU"/>
              <a:t>Что важно хэдам?</a:t>
            </a:r>
            <a:endParaRPr/>
          </a:p>
        </p:txBody>
      </p:sp>
      <p:sp>
        <p:nvSpPr>
          <p:cNvPr id="683" name="Google Shape;683;g113f7d3c743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13f7d3c743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13f7d3c743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113f7d3c743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13f7d3c743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13f7d3c743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113f7d3c743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3f7d3c743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13f7d3c743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113f7d3c743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3f7d3c743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3f7d3c743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113f7d3c743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13f7d3c743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13f7d3c743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113f7d3c743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13f7d3c743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13f7d3c743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113f7d3c743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3f7d3c743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3f7d3c743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113f7d3c743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16c8b97e20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116c8b97e20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16c8b97e20_1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116c8b97e20_1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174bb37861_0_5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174bb37861_0_5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1174bb37861_0_5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16c8b97e20_1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16c8b97e20_1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116c8b97e20_1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174bb37861_0_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174bb37861_0_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1174bb37861_0_5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73da8670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1173da8670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173da8670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173da8670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1173da86709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73da86709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1173da86709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6c8b97e20_0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6c8b97e20_0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116c8b97e20_0_5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173da86709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173da86709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1173da86709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16c8b97e20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116c8b97e20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3f6178bb37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13f6178bb37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3f6178bb37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3f6178bb37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13f6178bb37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3f6178bb37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13f6178bb37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5c5b7fa2f7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5c5b7fa2f7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g15c5b7fa2f7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3f6178bb37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3f6178bb37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13f6178bb37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3f6178bb37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3f6178bb37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13f6178bb37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3f6178bb37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3f6178bb37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13f6178bb37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3f6178bb37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3f6178bb37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13f6178bb37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f6178bb37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3f6178bb37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13f6178bb37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3f6178bb37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3f6178bb37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13f6178bb37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3f6178bb37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3f6178bb37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13f6178bb37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3f6178bb37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3f6178bb37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13f6178bb37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3f6178bb37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3f6178bb37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13f6178bb37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5c5b7fa2f7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5c5b7fa2f7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g15c5b7fa2f7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174bb37861_0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1174bb37861_0_3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16c8b97e20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16c8b97e20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116c8b97e20_1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f6178bb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3f6178bb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13f6178bb3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16c8b97e20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16c8b97e20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5c5b7fa2f7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5c5b7fa2f7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5c5b7fa2f7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6c8b97e20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116c8b97e20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13f7d3c74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113f7d3c74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1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2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1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метиться на портале">
  <p:cSld name="Слайд №1.1 Стандартный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/>
          <p:nvPr>
            <p:ph idx="2" type="pic"/>
          </p:nvPr>
        </p:nvSpPr>
        <p:spPr>
          <a:xfrm>
            <a:off x="0" y="0"/>
            <a:ext cx="359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60" name="Google Shape;36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994" y="1271765"/>
            <a:ext cx="6837006" cy="59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39" y="1659639"/>
            <a:ext cx="6000900" cy="34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67" name="Google Shape;367;p46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9" name="Google Shape;369;p46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70" name="Google Shape;370;p46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371" name="Google Shape;371;p46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372" name="Google Shape;372;p4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4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4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" name="Google Shape;375;p4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" name="Google Shape;376;p4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4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78" name="Google Shape;378;p46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379" name="Google Shape;379;p4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" name="Google Shape;380;p4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" name="Google Shape;381;p4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" name="Google Shape;382;p4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3" name="Google Shape;383;p4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4" name="Google Shape;384;p4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385" name="Google Shape;3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3822475" cy="1568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/>
          <p:nvPr/>
        </p:nvSpPr>
        <p:spPr>
          <a:xfrm>
            <a:off x="0" y="0"/>
            <a:ext cx="5403300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47"/>
          <p:cNvSpPr txBox="1"/>
          <p:nvPr>
            <p:ph idx="1" type="body"/>
          </p:nvPr>
        </p:nvSpPr>
        <p:spPr>
          <a:xfrm>
            <a:off x="6510338" y="996950"/>
            <a:ext cx="4698900" cy="48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390" name="Google Shape;390;p47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47"/>
          <p:cNvSpPr txBox="1"/>
          <p:nvPr>
            <p:ph idx="2" type="body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392" name="Google Shape;392;p47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4530439" y="5989423"/>
            <a:ext cx="872832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/>
          <p:nvPr/>
        </p:nvSpPr>
        <p:spPr>
          <a:xfrm>
            <a:off x="0" y="-108488"/>
            <a:ext cx="3626700" cy="69666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395" name="Google Shape;395;p48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2" y="-1"/>
            <a:ext cx="677330" cy="67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1" y="1619274"/>
            <a:ext cx="6000900" cy="321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07" y="1196862"/>
            <a:ext cx="6837006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48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>
            <p:ph idx="1" type="body"/>
          </p:nvPr>
        </p:nvSpPr>
        <p:spPr>
          <a:xfrm>
            <a:off x="7487278" y="3766046"/>
            <a:ext cx="34584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0" name="Google Shape;400;p48"/>
          <p:cNvSpPr txBox="1"/>
          <p:nvPr>
            <p:ph idx="2" type="body"/>
          </p:nvPr>
        </p:nvSpPr>
        <p:spPr>
          <a:xfrm>
            <a:off x="7487278" y="1996403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1" name="Google Shape;401;p4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9"/>
          <p:cNvPicPr preferRelativeResize="0"/>
          <p:nvPr/>
        </p:nvPicPr>
        <p:blipFill rotWithShape="1">
          <a:blip r:embed="rId2">
            <a:alphaModFix/>
          </a:blip>
          <a:srcRect b="19956" l="0" r="0" t="14760"/>
          <a:stretch/>
        </p:blipFill>
        <p:spPr>
          <a:xfrm>
            <a:off x="0" y="0"/>
            <a:ext cx="673768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9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5" name="Google Shape;405;p49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406" name="Google Shape;406;p49"/>
          <p:cNvPicPr preferRelativeResize="0"/>
          <p:nvPr/>
        </p:nvPicPr>
        <p:blipFill rotWithShape="1">
          <a:blip r:embed="rId3">
            <a:alphaModFix/>
          </a:blip>
          <a:srcRect b="34185" l="67073" r="26243" t="10702"/>
          <a:stretch/>
        </p:blipFill>
        <p:spPr>
          <a:xfrm rot="-5400000">
            <a:off x="8770923" y="-2674922"/>
            <a:ext cx="746155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/>
          <p:nvPr/>
        </p:nvSpPr>
        <p:spPr>
          <a:xfrm>
            <a:off x="5435600" y="1673"/>
            <a:ext cx="6756300" cy="3442500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50"/>
          <p:cNvSpPr/>
          <p:nvPr/>
        </p:nvSpPr>
        <p:spPr>
          <a:xfrm>
            <a:off x="5435600" y="3413712"/>
            <a:ext cx="6756300" cy="34425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50"/>
          <p:cNvSpPr txBox="1"/>
          <p:nvPr>
            <p:ph idx="1" type="body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411" name="Google Shape;411;p50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412" name="Google Shape;412;p50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526" y="1866635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 txBox="1"/>
          <p:nvPr>
            <p:ph idx="2" type="body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14" name="Google Shape;414;p50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15" name="Google Shape;415;p5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/>
          <p:nvPr/>
        </p:nvSpPr>
        <p:spPr>
          <a:xfrm>
            <a:off x="6638636" y="2062789"/>
            <a:ext cx="5553300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51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419" name="Google Shape;419;p51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420" name="Google Shape;420;p51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11570206" y="391391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4" name="Google Shape;424;p5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425" name="Google Shape;425;p52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426" name="Google Shape;426;p52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461" y="161253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/>
          <p:nvPr/>
        </p:nvSpPr>
        <p:spPr>
          <a:xfrm>
            <a:off x="6428933" y="0"/>
            <a:ext cx="5763000" cy="685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0" name="Google Shape;430;p53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53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432" name="Google Shape;432;p53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2" y="-2"/>
            <a:ext cx="872832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4" name="Google Shape;434;p53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5" name="Google Shape;435;p53"/>
          <p:cNvSpPr txBox="1"/>
          <p:nvPr>
            <p:ph idx="4" type="body"/>
          </p:nvPr>
        </p:nvSpPr>
        <p:spPr>
          <a:xfrm>
            <a:off x="9059449" y="1967597"/>
            <a:ext cx="2466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6" name="Google Shape;436;p53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7" name="Google Shape;437;p53"/>
          <p:cNvSpPr/>
          <p:nvPr/>
        </p:nvSpPr>
        <p:spPr>
          <a:xfrm>
            <a:off x="982568" y="4884407"/>
            <a:ext cx="4150500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53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9" name="Google Shape;439;p5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тавьте отзыв!">
  <p:cSld name="3_Слайд №2.2 Разворот слева">
    <p:bg>
      <p:bgPr>
        <a:solidFill>
          <a:srgbClr val="F5F6F6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445" name="Google Shape;445;p55"/>
          <p:cNvPicPr preferRelativeResize="0"/>
          <p:nvPr/>
        </p:nvPicPr>
        <p:blipFill rotWithShape="1">
          <a:blip r:embed="rId3">
            <a:alphaModFix/>
          </a:blip>
          <a:srcRect b="65081" l="54788" r="38528" t="2979"/>
          <a:stretch/>
        </p:blipFill>
        <p:spPr>
          <a:xfrm rot="10800000">
            <a:off x="-280871" y="3102805"/>
            <a:ext cx="921956" cy="4365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55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47" name="Google Shape;447;p55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48" name="Google Shape;448;p55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9" name="Google Shape;449;p55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0" name="Google Shape;450;p55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1" name="Google Shape;451;p55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2" name="Google Shape;452;p55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3" name="Google Shape;453;p55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54" name="Google Shape;454;p55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55" name="Google Shape;455;p55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6" name="Google Shape;456;p55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7" name="Google Shape;457;p55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8" name="Google Shape;458;p55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9" name="Google Shape;459;p55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0" name="Google Shape;460;p55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461" name="Google Shape;461;p55"/>
          <p:cNvSpPr txBox="1"/>
          <p:nvPr/>
        </p:nvSpPr>
        <p:spPr>
          <a:xfrm>
            <a:off x="817872" y="2922101"/>
            <a:ext cx="4473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462" name="Google Shape;462;p55"/>
          <p:cNvSpPr txBox="1"/>
          <p:nvPr/>
        </p:nvSpPr>
        <p:spPr>
          <a:xfrm>
            <a:off x="830483" y="3685902"/>
            <a:ext cx="59847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464" name="Google Shape;464;p56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00300"/>
            <a:ext cx="92195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6" name="Google Shape;466;p56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467" name="Google Shape;467;p56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68" name="Google Shape;468;p56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69" name="Google Shape;469;p5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0" name="Google Shape;470;p5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1" name="Google Shape;471;p5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2" name="Google Shape;472;p5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3" name="Google Shape;473;p5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4" name="Google Shape;474;p5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75" name="Google Shape;475;p56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76" name="Google Shape;476;p5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7" name="Google Shape;477;p5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8" name="Google Shape;478;p5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9" name="Google Shape;479;p5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0" name="Google Shape;480;p5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1" name="Google Shape;481;p5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82" name="Google Shape;48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6"/>
          <p:cNvSpPr txBox="1"/>
          <p:nvPr>
            <p:ph idx="3" type="body"/>
          </p:nvPr>
        </p:nvSpPr>
        <p:spPr>
          <a:xfrm>
            <a:off x="1651826" y="5925324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4" name="Google Shape;484;p56"/>
          <p:cNvSpPr/>
          <p:nvPr/>
        </p:nvSpPr>
        <p:spPr>
          <a:xfrm>
            <a:off x="0" y="-62771"/>
            <a:ext cx="3412800" cy="1878900"/>
          </a:xfrm>
          <a:prstGeom prst="rect">
            <a:avLst/>
          </a:prstGeom>
          <a:solidFill>
            <a:srgbClr val="FB2938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5" name="Google Shape;48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956" y="231804"/>
            <a:ext cx="2296973" cy="12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487" name="Google Shape;487;p57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7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9" name="Google Shape;489;p57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490" name="Google Shape;490;p57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91" name="Google Shape;491;p57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92" name="Google Shape;492;p57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3" name="Google Shape;493;p57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4" name="Google Shape;494;p57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5" name="Google Shape;495;p57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6" name="Google Shape;496;p57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7" name="Google Shape;497;p57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98" name="Google Shape;498;p57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99" name="Google Shape;499;p57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0" name="Google Shape;500;p57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1" name="Google Shape;501;p57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2" name="Google Shape;502;p57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3" name="Google Shape;503;p57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4" name="Google Shape;504;p57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505" name="Google Shape;50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7"/>
          <p:cNvSpPr txBox="1"/>
          <p:nvPr>
            <p:ph idx="3" type="body"/>
          </p:nvPr>
        </p:nvSpPr>
        <p:spPr>
          <a:xfrm>
            <a:off x="1651826" y="5925324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508" name="Google Shape;508;p58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8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0" name="Google Shape;510;p58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511" name="Google Shape;511;p58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512" name="Google Shape;512;p58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513" name="Google Shape;513;p58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4" name="Google Shape;514;p58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5" name="Google Shape;515;p58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58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58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8" name="Google Shape;518;p58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19" name="Google Shape;519;p58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520" name="Google Shape;520;p58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58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58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58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58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58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526" name="Google Shape;52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"/>
          <p:cNvSpPr txBox="1"/>
          <p:nvPr>
            <p:ph idx="1" type="body"/>
          </p:nvPr>
        </p:nvSpPr>
        <p:spPr>
          <a:xfrm>
            <a:off x="5469372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9" name="Google Shape;529;p59"/>
          <p:cNvSpPr txBox="1"/>
          <p:nvPr>
            <p:ph idx="2" type="body"/>
          </p:nvPr>
        </p:nvSpPr>
        <p:spPr>
          <a:xfrm>
            <a:off x="5469372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530" name="Google Shape;530;p59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531" name="Google Shape;531;p59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532" name="Google Shape;532;p59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3" name="Google Shape;533;p59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4" name="Google Shape;534;p59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5" name="Google Shape;535;p59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59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59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38" name="Google Shape;538;p59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539" name="Google Shape;539;p59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59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59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2" name="Google Shape;542;p59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3" name="Google Shape;543;p59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4" name="Google Shape;544;p59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545" name="Google Shape;545;p59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1127004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41090">
            <a:off x="278202" y="2345788"/>
            <a:ext cx="5049831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548" name="Google Shape;548;p60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0"/>
          <p:cNvSpPr txBox="1"/>
          <p:nvPr>
            <p:ph idx="1" type="body"/>
          </p:nvPr>
        </p:nvSpPr>
        <p:spPr>
          <a:xfrm>
            <a:off x="1436693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0" name="Google Shape;550;p60"/>
          <p:cNvSpPr txBox="1"/>
          <p:nvPr>
            <p:ph idx="2" type="body"/>
          </p:nvPr>
        </p:nvSpPr>
        <p:spPr>
          <a:xfrm>
            <a:off x="1436693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551" name="Google Shape;551;p60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552" name="Google Shape;552;p60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553" name="Google Shape;553;p6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4" name="Google Shape;554;p6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5" name="Google Shape;555;p6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6" name="Google Shape;556;p6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7" name="Google Shape;557;p6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8" name="Google Shape;558;p6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59" name="Google Shape;559;p60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560" name="Google Shape;560;p6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1" name="Google Shape;561;p6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2" name="Google Shape;562;p6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3" name="Google Shape;563;p6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6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6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566" name="Google Shape;566;p60"/>
          <p:cNvSpPr/>
          <p:nvPr/>
        </p:nvSpPr>
        <p:spPr>
          <a:xfrm>
            <a:off x="7452501" y="938437"/>
            <a:ext cx="5283093" cy="6168882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7" name="Google Shape;567;p60"/>
          <p:cNvPicPr preferRelativeResize="0"/>
          <p:nvPr/>
        </p:nvPicPr>
        <p:blipFill rotWithShape="1">
          <a:blip r:embed="rId3">
            <a:alphaModFix/>
          </a:blip>
          <a:srcRect b="44233" l="23256" r="22895" t="0"/>
          <a:stretch/>
        </p:blipFill>
        <p:spPr>
          <a:xfrm>
            <a:off x="7698701" y="351845"/>
            <a:ext cx="4572390" cy="650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 1">
  <p:cSld name="5_Слайд №2.2 Разворот слева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1" name="Google Shape;571;p6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72" name="Google Shape;572;p62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573" name="Google Shape;573;p62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461" y="1612532"/>
            <a:ext cx="621794" cy="294408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1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hyperlink" Target="https://gs.statcounter.com/os-market-share#monthly-202309-202309-ba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habr.com/ru/specials/748058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hyperlink" Target="https://developer.android.com/guide/platfor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21.jpg"/><Relationship Id="rId5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3"/>
          <p:cNvSpPr txBox="1"/>
          <p:nvPr>
            <p:ph idx="1" type="body"/>
          </p:nvPr>
        </p:nvSpPr>
        <p:spPr>
          <a:xfrm>
            <a:off x="658813" y="3639110"/>
            <a:ext cx="10223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580" name="Google Shape;580;p63"/>
          <p:cNvSpPr txBox="1"/>
          <p:nvPr>
            <p:ph type="title"/>
          </p:nvPr>
        </p:nvSpPr>
        <p:spPr>
          <a:xfrm>
            <a:off x="622300" y="699321"/>
            <a:ext cx="102204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Введение</a:t>
            </a:r>
            <a:br>
              <a:rPr lang="ru-RU"/>
            </a:br>
            <a:br>
              <a:rPr lang="ru-RU" sz="1000"/>
            </a:br>
            <a:r>
              <a:rPr lang="ru-RU" sz="4000"/>
              <a:t>знакомство, оценки, мотивация, GIT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585750" cy="65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2"/>
          <p:cNvSpPr txBox="1"/>
          <p:nvPr>
            <p:ph type="title"/>
          </p:nvPr>
        </p:nvSpPr>
        <p:spPr>
          <a:xfrm>
            <a:off x="1999342" y="5951477"/>
            <a:ext cx="8193300" cy="24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chemeClr val="hlink"/>
                </a:solidFill>
                <a:hlinkClick r:id="rId4"/>
              </a:rPr>
              <a:t>https://gs.statcounter.com/os-market-share#monthly-202309-202309-bar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3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73"/>
          <p:cNvSpPr txBox="1"/>
          <p:nvPr>
            <p:ph type="title"/>
          </p:nvPr>
        </p:nvSpPr>
        <p:spPr>
          <a:xfrm>
            <a:off x="2000742" y="2971805"/>
            <a:ext cx="8193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А что там по ЗП</a:t>
            </a:r>
            <a:r>
              <a:rPr lang="ru-RU"/>
              <a:t>?</a:t>
            </a:r>
            <a:endParaRPr/>
          </a:p>
        </p:txBody>
      </p:sp>
      <p:sp>
        <p:nvSpPr>
          <p:cNvPr id="664" name="Google Shape;664;p73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4"/>
          <p:cNvSpPr txBox="1"/>
          <p:nvPr/>
        </p:nvSpPr>
        <p:spPr>
          <a:xfrm>
            <a:off x="4407900" y="6000675"/>
            <a:ext cx="33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https://habr.com/ru/specials/748058/</a:t>
            </a:r>
            <a:endParaRPr/>
          </a:p>
        </p:txBody>
      </p:sp>
      <p:pic>
        <p:nvPicPr>
          <p:cNvPr id="671" name="Google Shape;67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00" y="586413"/>
            <a:ext cx="5962549" cy="497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8050" y="586413"/>
            <a:ext cx="5498462" cy="49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5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5"/>
          <p:cNvSpPr txBox="1"/>
          <p:nvPr>
            <p:ph type="title"/>
          </p:nvPr>
        </p:nvSpPr>
        <p:spPr>
          <a:xfrm>
            <a:off x="1999342" y="2514755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Кто самый классный работодатель</a:t>
            </a:r>
            <a:r>
              <a:rPr lang="ru-RU"/>
              <a:t>?</a:t>
            </a:r>
            <a:endParaRPr/>
          </a:p>
        </p:txBody>
      </p:sp>
      <p:sp>
        <p:nvSpPr>
          <p:cNvPr id="679" name="Google Shape;679;p75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6"/>
          <p:cNvSpPr txBox="1"/>
          <p:nvPr>
            <p:ph type="title"/>
          </p:nvPr>
        </p:nvSpPr>
        <p:spPr>
          <a:xfrm>
            <a:off x="1999342" y="2057552"/>
            <a:ext cx="8193300" cy="274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этот вопрос нет однозначного ответа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7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Кто это?</a:t>
            </a:r>
            <a:endParaRPr/>
          </a:p>
        </p:txBody>
      </p:sp>
      <p:pic>
        <p:nvPicPr>
          <p:cNvPr id="692" name="Google Shape;692;p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sp>
        <p:nvSpPr>
          <p:cNvPr id="693" name="Google Shape;693;p77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sp>
        <p:nvSpPr>
          <p:cNvPr id="700" name="Google Shape;700;p78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Andy Rubin</a:t>
            </a:r>
            <a:endParaRPr/>
          </a:p>
        </p:txBody>
      </p:sp>
      <p:sp>
        <p:nvSpPr>
          <p:cNvPr id="701" name="Google Shape;701;p78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Основание стартапа - 2003 год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Покупка Google - 2005 год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Android 1.0 - 2008 год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Android 1.6 - 2009 год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Отошел от Android в 2013 году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Делал  Essential Phone до 2020 года:(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012" r="25012" t="0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  <p:sp>
        <p:nvSpPr>
          <p:cNvPr id="708" name="Google Shape;708;p79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Какие плюсы у Android?</a:t>
            </a:r>
            <a:endParaRPr/>
          </a:p>
        </p:txBody>
      </p:sp>
      <p:sp>
        <p:nvSpPr>
          <p:cNvPr id="709" name="Google Shape;709;p79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Свободная платформа и открытый код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Множество производителей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Множество дизайнов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Разный ценовой сегмент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Поддержка от Google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775" r="17775" t="0"/>
          <a:stretch/>
        </p:blipFill>
        <p:spPr>
          <a:xfrm>
            <a:off x="0" y="0"/>
            <a:ext cx="6096001" cy="6858000"/>
          </a:xfrm>
          <a:prstGeom prst="rect">
            <a:avLst/>
          </a:prstGeom>
        </p:spPr>
      </p:pic>
      <p:sp>
        <p:nvSpPr>
          <p:cNvPr id="716" name="Google Shape;716;p80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accent3"/>
                </a:solidFill>
              </a:rPr>
              <a:t>Какие минусы у Android?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0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Свободная платформа и открытый код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Множество производителей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Множество дизайнов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Разный ценовой сегмент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Поддержка от Google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433" r="13440" t="0"/>
          <a:stretch/>
        </p:blipFill>
        <p:spPr>
          <a:xfrm>
            <a:off x="6096000" y="692151"/>
            <a:ext cx="5437200" cy="4182300"/>
          </a:xfrm>
          <a:prstGeom prst="rect">
            <a:avLst/>
          </a:prstGeom>
        </p:spPr>
      </p:pic>
      <p:sp>
        <p:nvSpPr>
          <p:cNvPr id="724" name="Google Shape;724;p81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Андроид разработка не стоит на месте</a:t>
            </a:r>
            <a:endParaRPr/>
          </a:p>
        </p:txBody>
      </p:sp>
      <p:sp>
        <p:nvSpPr>
          <p:cNvPr id="725" name="Google Shape;725;p81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81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81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Фрагментация предусмотрена на раннем этапе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Команда разработчиков занимается обратной совместимостью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Команда разработчиков дает советы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Поддержка Android экспертов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Большое сообщество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Много примеров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Codelabs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Курсы от VK:)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64"/>
          <p:cNvPicPr preferRelativeResize="0"/>
          <p:nvPr/>
        </p:nvPicPr>
        <p:blipFill rotWithShape="1">
          <a:blip r:embed="rId3">
            <a:alphaModFix/>
          </a:blip>
          <a:srcRect b="31202" l="72251" r="97" t="30440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4"/>
          <p:cNvSpPr txBox="1"/>
          <p:nvPr>
            <p:ph idx="1" type="body"/>
          </p:nvPr>
        </p:nvSpPr>
        <p:spPr>
          <a:xfrm>
            <a:off x="6458200" y="692151"/>
            <a:ext cx="5074987" cy="550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Знакомство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Hello Android!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Правила игры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Base GIT</a:t>
            </a:r>
            <a:endParaRPr sz="1800"/>
          </a:p>
          <a:p>
            <a:pPr indent="-141287" lvl="1" marL="255587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587" name="Google Shape;587;p64"/>
          <p:cNvSpPr txBox="1"/>
          <p:nvPr>
            <p:ph type="title"/>
          </p:nvPr>
        </p:nvSpPr>
        <p:spPr>
          <a:xfrm>
            <a:off x="677334" y="2622900"/>
            <a:ext cx="5103534" cy="1586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Содержание занятия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2"/>
          <p:cNvSpPr txBox="1"/>
          <p:nvPr>
            <p:ph idx="1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linux based - удобно для производителя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HAL - для удобства портируемости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Нативный библиотеки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Собственная среда выполнения - 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Android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Приложения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2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Архитектура Android</a:t>
            </a:r>
            <a:endParaRPr/>
          </a:p>
        </p:txBody>
      </p:sp>
      <p:pic>
        <p:nvPicPr>
          <p:cNvPr id="735" name="Google Shape;7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934" y="152400"/>
            <a:ext cx="4450262" cy="655320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2"/>
          <p:cNvSpPr txBox="1"/>
          <p:nvPr/>
        </p:nvSpPr>
        <p:spPr>
          <a:xfrm>
            <a:off x="677325" y="6000675"/>
            <a:ext cx="43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https://developer.android.com/guide/platform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70" r="14611" t="0"/>
          <a:stretch/>
        </p:blipFill>
        <p:spPr>
          <a:xfrm>
            <a:off x="6096000" y="692151"/>
            <a:ext cx="5437199" cy="4182300"/>
          </a:xfrm>
          <a:prstGeom prst="rect">
            <a:avLst/>
          </a:prstGeom>
        </p:spPr>
      </p:pic>
      <p:sp>
        <p:nvSpPr>
          <p:cNvPr id="743" name="Google Shape;743;p83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чем вести разработку?</a:t>
            </a:r>
            <a:endParaRPr/>
          </a:p>
        </p:txBody>
      </p:sp>
      <p:sp>
        <p:nvSpPr>
          <p:cNvPr id="744" name="Google Shape;744;p83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3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83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Собственный девайс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Эмуляторы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Фермы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84"/>
          <p:cNvPicPr preferRelativeResize="0"/>
          <p:nvPr/>
        </p:nvPicPr>
        <p:blipFill rotWithShape="1">
          <a:blip r:embed="rId3">
            <a:alphaModFix/>
          </a:blip>
          <a:srcRect b="9245" l="0" r="311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4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4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84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84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84"/>
          <p:cNvSpPr txBox="1"/>
          <p:nvPr>
            <p:ph type="title"/>
          </p:nvPr>
        </p:nvSpPr>
        <p:spPr>
          <a:xfrm>
            <a:off x="603171" y="1119966"/>
            <a:ext cx="8439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Правила игры</a:t>
            </a:r>
            <a:endParaRPr/>
          </a:p>
        </p:txBody>
      </p:sp>
      <p:sp>
        <p:nvSpPr>
          <p:cNvPr id="757" name="Google Shape;757;p84"/>
          <p:cNvSpPr txBox="1"/>
          <p:nvPr/>
        </p:nvSpPr>
        <p:spPr>
          <a:xfrm>
            <a:off x="646113" y="4724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84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Дедлайны и оценки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85"/>
          <p:cNvPicPr preferRelativeResize="0"/>
          <p:nvPr/>
        </p:nvPicPr>
        <p:blipFill rotWithShape="1">
          <a:blip r:embed="rId3">
            <a:alphaModFix/>
          </a:blip>
          <a:srcRect b="31203" l="72252" r="96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5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Оценка за курс строится из</a:t>
            </a:r>
            <a:endParaRPr/>
          </a:p>
        </p:txBody>
      </p:sp>
      <p:sp>
        <p:nvSpPr>
          <p:cNvPr id="765" name="Google Shape;765;p85"/>
          <p:cNvSpPr txBox="1"/>
          <p:nvPr/>
        </p:nvSpPr>
        <p:spPr>
          <a:xfrm>
            <a:off x="6095999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3 Домашних задания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(по 10 баллов)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5"/>
          <p:cNvSpPr txBox="1"/>
          <p:nvPr/>
        </p:nvSpPr>
        <p:spPr>
          <a:xfrm>
            <a:off x="9112730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8 тестов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(по 5 баллов)</a:t>
            </a:r>
            <a:endParaRPr/>
          </a:p>
        </p:txBody>
      </p:sp>
      <p:sp>
        <p:nvSpPr>
          <p:cNvPr id="767" name="Google Shape;767;p85"/>
          <p:cNvSpPr txBox="1"/>
          <p:nvPr/>
        </p:nvSpPr>
        <p:spPr>
          <a:xfrm>
            <a:off x="6095999" y="4602997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3 рубежных контроля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(по 10 баллов)</a:t>
            </a:r>
            <a:endParaRPr/>
          </a:p>
        </p:txBody>
      </p:sp>
      <p:sp>
        <p:nvSpPr>
          <p:cNvPr id="768" name="Google Shape;768;p85"/>
          <p:cNvSpPr/>
          <p:nvPr/>
        </p:nvSpPr>
        <p:spPr>
          <a:xfrm>
            <a:off x="6096000" y="71850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769" name="Google Shape;769;p85"/>
          <p:cNvSpPr/>
          <p:nvPr/>
        </p:nvSpPr>
        <p:spPr>
          <a:xfrm>
            <a:off x="9112731" y="713849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/>
          </a:p>
        </p:txBody>
      </p:sp>
      <p:sp>
        <p:nvSpPr>
          <p:cNvPr id="770" name="Google Shape;770;p85"/>
          <p:cNvSpPr/>
          <p:nvPr/>
        </p:nvSpPr>
        <p:spPr>
          <a:xfrm>
            <a:off x="6096000" y="3709675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009" l="0" r="0" t="6000"/>
          <a:stretch/>
        </p:blipFill>
        <p:spPr>
          <a:xfrm>
            <a:off x="6096000" y="692151"/>
            <a:ext cx="5437199" cy="4182300"/>
          </a:xfrm>
          <a:prstGeom prst="rect">
            <a:avLst/>
          </a:prstGeom>
        </p:spPr>
      </p:pic>
      <p:sp>
        <p:nvSpPr>
          <p:cNvPr id="777" name="Google Shape;777;p86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6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6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Тесты</a:t>
            </a:r>
            <a:endParaRPr/>
          </a:p>
        </p:txBody>
      </p:sp>
      <p:sp>
        <p:nvSpPr>
          <p:cNvPr id="780" name="Google Shape;780;p86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Основная цель тестов - это позволить понять, был ли закреплен поданный материал.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вопрос на тестах, научат быстро ориентироваться в лекциях или гугле - то это тоже плюс.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Тест будет небольшим, на его прохождение дается минимум 15. Приступить к тесту можно будет только в течении недели после лекции.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7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87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Домашние задания</a:t>
            </a:r>
            <a:endParaRPr/>
          </a:p>
        </p:txBody>
      </p:sp>
      <p:pic>
        <p:nvPicPr>
          <p:cNvPr id="788" name="Google Shape;788;p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545" l="0" r="0" t="11537"/>
          <a:stretch/>
        </p:blipFill>
        <p:spPr>
          <a:xfrm>
            <a:off x="6096000" y="692151"/>
            <a:ext cx="5437200" cy="4182300"/>
          </a:xfrm>
          <a:prstGeom prst="rect">
            <a:avLst/>
          </a:prstGeom>
        </p:spPr>
      </p:pic>
      <p:sp>
        <p:nvSpPr>
          <p:cNvPr id="789" name="Google Shape;789;p87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7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Основная цель ДЗ - это постепенное погружение в самостоятельную разработку приложения.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ДЗ будет выдаваться примерно за 3-4 недели до проверки. В это время будут читаться лекции, которые помогут вам сделать ДЗ.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ДЗ 2 и 3 будут содержать условия которые потребуют от вас самостоятельной работы. С этим вам помогут преподаватели и менторы.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Проверк ДЗ осуществляется на ближайшем РК.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8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8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Рубежные контроли</a:t>
            </a:r>
            <a:endParaRPr sz="3000"/>
          </a:p>
        </p:txBody>
      </p:sp>
      <p:sp>
        <p:nvSpPr>
          <p:cNvPr id="798" name="Google Shape;798;p88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Основная цель РК - это проверить как вы работаете с Android кодом.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основном будет браться код вашего ДЗ и будет требование внести в него изменения, чтобы получить другое поведение.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799" name="Google Shape;799;p8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64" r="6664" t="0"/>
          <a:stretch/>
        </p:blipFill>
        <p:spPr>
          <a:xfrm>
            <a:off x="6096000" y="692151"/>
            <a:ext cx="5437200" cy="4182300"/>
          </a:xfrm>
          <a:prstGeom prst="rect">
            <a:avLst/>
          </a:prstGeom>
        </p:spPr>
      </p:pic>
      <p:sp>
        <p:nvSpPr>
          <p:cNvPr id="800" name="Google Shape;800;p88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9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89"/>
          <p:cNvSpPr txBox="1"/>
          <p:nvPr>
            <p:ph type="title"/>
          </p:nvPr>
        </p:nvSpPr>
        <p:spPr>
          <a:xfrm>
            <a:off x="1999417" y="20578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Какие-то дополнительные активности?</a:t>
            </a:r>
            <a:endParaRPr/>
          </a:p>
        </p:txBody>
      </p:sp>
      <p:sp>
        <p:nvSpPr>
          <p:cNvPr id="807" name="Google Shape;807;p89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0"/>
          <p:cNvSpPr txBox="1"/>
          <p:nvPr>
            <p:ph type="title"/>
          </p:nvPr>
        </p:nvSpPr>
        <p:spPr>
          <a:xfrm>
            <a:off x="6870175" y="692150"/>
            <a:ext cx="48033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Предлагайте, будем смотреть по ситуации</a:t>
            </a:r>
            <a:endParaRPr/>
          </a:p>
        </p:txBody>
      </p:sp>
      <p:pic>
        <p:nvPicPr>
          <p:cNvPr id="814" name="Google Shape;814;p9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284" r="29049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15" name="Google Shape;815;p90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Если будет достаточно желающих (от 70% студентов), то сможем провести: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Хакатоны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Дополнительные лекции (на предложенные темы)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Так же, жду ваши предложения.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1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1"/>
          <p:cNvSpPr txBox="1"/>
          <p:nvPr>
            <p:ph type="title"/>
          </p:nvPr>
        </p:nvSpPr>
        <p:spPr>
          <a:xfrm>
            <a:off x="2000742" y="2971805"/>
            <a:ext cx="8193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И что в итоге</a:t>
            </a:r>
            <a:r>
              <a:rPr lang="ru-RU"/>
              <a:t>?</a:t>
            </a:r>
            <a:endParaRPr/>
          </a:p>
        </p:txBody>
      </p:sp>
      <p:sp>
        <p:nvSpPr>
          <p:cNvPr id="822" name="Google Shape;822;p91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/>
          <p:nvPr>
            <p:ph type="title"/>
          </p:nvPr>
        </p:nvSpPr>
        <p:spPr>
          <a:xfrm>
            <a:off x="7219200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забудьте отметиться!</a:t>
            </a:r>
            <a:endParaRPr/>
          </a:p>
        </p:txBody>
      </p:sp>
      <p:sp>
        <p:nvSpPr>
          <p:cNvPr id="594" name="Google Shape;594;p65"/>
          <p:cNvSpPr txBox="1"/>
          <p:nvPr>
            <p:ph idx="1" type="body"/>
          </p:nvPr>
        </p:nvSpPr>
        <p:spPr>
          <a:xfrm>
            <a:off x="7225800" y="1905525"/>
            <a:ext cx="4649700" cy="4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2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Релевантный опыт</a:t>
            </a:r>
            <a:endParaRPr/>
          </a:p>
        </p:txBody>
      </p:sp>
      <p:pic>
        <p:nvPicPr>
          <p:cNvPr id="829" name="Google Shape;829;p9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30" name="Google Shape;830;p92"/>
          <p:cNvSpPr txBox="1"/>
          <p:nvPr>
            <p:ph idx="1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Закрепить необходимую базу по Android, которая поможет вам реализовывать более сложные приложения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Получите представление о комьюнити Android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Лучшие студенты будут допущены ко второму семестру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Мы прилагаем максимум усилий, чтобы поделиться с вами всем своим опытом и вскрыть подводные камни как можно раньше.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Но путь к профессионализму лежит через практику.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93"/>
          <p:cNvPicPr preferRelativeResize="0"/>
          <p:nvPr/>
        </p:nvPicPr>
        <p:blipFill rotWithShape="1">
          <a:blip r:embed="rId3">
            <a:alphaModFix/>
          </a:blip>
          <a:srcRect b="26086" l="20473" r="9292" t="2608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3"/>
          <p:cNvSpPr txBox="1"/>
          <p:nvPr>
            <p:ph type="title"/>
          </p:nvPr>
        </p:nvSpPr>
        <p:spPr>
          <a:xfrm>
            <a:off x="603175" y="1119975"/>
            <a:ext cx="5077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Base GIT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7" name="Google Shape;837;p93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93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3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93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93"/>
          <p:cNvSpPr txBox="1"/>
          <p:nvPr/>
        </p:nvSpPr>
        <p:spPr>
          <a:xfrm>
            <a:off x="603175" y="3384600"/>
            <a:ext cx="300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4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/>
          <p:nvPr>
            <p:ph type="title"/>
          </p:nvPr>
        </p:nvSpPr>
        <p:spPr>
          <a:xfrm>
            <a:off x="1999342" y="20575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Зачем нужна система контроля версий?</a:t>
            </a:r>
            <a:endParaRPr/>
          </a:p>
        </p:txBody>
      </p:sp>
      <p:sp>
        <p:nvSpPr>
          <p:cNvPr id="848" name="Google Shape;848;p94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5"/>
          <p:cNvSpPr txBox="1"/>
          <p:nvPr>
            <p:ph type="title"/>
          </p:nvPr>
        </p:nvSpPr>
        <p:spPr>
          <a:xfrm>
            <a:off x="603172" y="1119966"/>
            <a:ext cx="4621500" cy="27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это выглядело раньше</a:t>
            </a:r>
            <a:endParaRPr/>
          </a:p>
        </p:txBody>
      </p:sp>
      <p:pic>
        <p:nvPicPr>
          <p:cNvPr id="855" name="Google Shape;85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725" y="3156766"/>
            <a:ext cx="7320812" cy="269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6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96"/>
          <p:cNvSpPr txBox="1"/>
          <p:nvPr>
            <p:ph type="title"/>
          </p:nvPr>
        </p:nvSpPr>
        <p:spPr>
          <a:xfrm>
            <a:off x="2000742" y="2971805"/>
            <a:ext cx="8193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Как это работает</a:t>
            </a:r>
            <a:r>
              <a:rPr lang="ru-RU"/>
              <a:t>?</a:t>
            </a:r>
            <a:endParaRPr/>
          </a:p>
        </p:txBody>
      </p:sp>
      <p:sp>
        <p:nvSpPr>
          <p:cNvPr id="862" name="Google Shape;862;p96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5" y="585200"/>
            <a:ext cx="6694250" cy="54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325" y="152400"/>
            <a:ext cx="491289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Необходимо создать внешний репозиторий</a:t>
            </a:r>
            <a:endParaRPr/>
          </a:p>
        </p:txBody>
      </p:sp>
      <p:sp>
        <p:nvSpPr>
          <p:cNvPr id="876" name="Google Shape;876;p9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Традиционно мы все наши проекты на курсе ведем в GitHub, поэтому рекомендовали бы использовать его.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есть аналоги - такие как Bitbucket, GitLab или GitFlic.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хардкорщиков - можно пробовать поднять свой GIT, но важно, чтобы там была возможность по созданию pull-request:)</a:t>
            </a:r>
            <a:endParaRPr/>
          </a:p>
        </p:txBody>
      </p:sp>
      <p:pic>
        <p:nvPicPr>
          <p:cNvPr id="877" name="Google Shape;87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484" y="1857575"/>
            <a:ext cx="5905565" cy="425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Создание репозитория</a:t>
            </a:r>
            <a:endParaRPr/>
          </a:p>
        </p:txBody>
      </p:sp>
      <p:sp>
        <p:nvSpPr>
          <p:cNvPr id="884" name="Google Shape;884;p9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Репозиторий делится на две части: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Удаленный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Локальный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позволяет вам сначала все изменения сделать локально, убедиться что это работает, а потом отправить конечный результат на сервер.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случае, когда работают над репозиторием несколько разработчиков, можно попасть в ситуацию, когда у разных людей отличаются версии кода. В таком случае могут возникнуть конфликты.</a:t>
            </a:r>
            <a:endParaRPr/>
          </a:p>
        </p:txBody>
      </p:sp>
      <p:sp>
        <p:nvSpPr>
          <p:cNvPr id="885" name="Google Shape;885;p99"/>
          <p:cNvSpPr txBox="1"/>
          <p:nvPr/>
        </p:nvSpPr>
        <p:spPr>
          <a:xfrm>
            <a:off x="6275800" y="2363700"/>
            <a:ext cx="672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#Создать репозиторий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init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#Связать с удаленным репозиторием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add origin git@github.com:nfirex/kotlin-level-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.git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#Но проще - просто клонировать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clone git@github.com:nfirex/kotlin-level-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.git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первую очередь, ветки актуальны для работы над разными фичами приложения.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при этом всегда лучше чтобы присутствовала ветка которая содержит стабильную версию кода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Перед слиянием фича-ветки в основную убеждаются, что совместные изменения не повредили код или работу приложения.</a:t>
            </a:r>
            <a:endParaRPr/>
          </a:p>
        </p:txBody>
      </p:sp>
      <p:sp>
        <p:nvSpPr>
          <p:cNvPr id="892" name="Google Shape;892;p10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Создание ветки</a:t>
            </a:r>
            <a:endParaRPr/>
          </a:p>
        </p:txBody>
      </p:sp>
      <p:sp>
        <p:nvSpPr>
          <p:cNvPr id="893" name="Google Shape;893;p100"/>
          <p:cNvSpPr txBox="1"/>
          <p:nvPr/>
        </p:nvSpPr>
        <p:spPr>
          <a:xfrm>
            <a:off x="6299900" y="1858950"/>
            <a:ext cx="4992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#Создать ветку master в текущем состоянии кода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branch -M master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#Переключиться в другую ветку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feature-1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#Если нужная ветка не находится локально, тогда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потребуется создать ее локально перед подключением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можно сделать той же командой checkout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-b feature-2 origin/feature-2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Изменения сначала требуется сделать и зафиксировать локально, потом их отправить на сервер.</a:t>
            </a:r>
            <a:endParaRPr/>
          </a:p>
        </p:txBody>
      </p:sp>
      <p:sp>
        <p:nvSpPr>
          <p:cNvPr id="900" name="Google Shape;900;p10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Зафиксировать изменения в ветке</a:t>
            </a:r>
            <a:endParaRPr/>
          </a:p>
        </p:txBody>
      </p:sp>
      <p:sp>
        <p:nvSpPr>
          <p:cNvPr id="901" name="Google Shape;901;p101"/>
          <p:cNvSpPr txBox="1"/>
          <p:nvPr/>
        </p:nvSpPr>
        <p:spPr>
          <a:xfrm>
            <a:off x="6443550" y="2878750"/>
            <a:ext cx="5304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#Добавить или отредактировать файлы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#Добавить все сделанные изменения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add --all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Зафиксировать изменения локально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commit -m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"first commit"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#Отправить изменения на сервер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push -u origin master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02" name="Google Shape;90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0" y="3097275"/>
            <a:ext cx="4228026" cy="30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66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6"/>
          <p:cNvSpPr txBox="1"/>
          <p:nvPr>
            <p:ph type="title"/>
          </p:nvPr>
        </p:nvSpPr>
        <p:spPr>
          <a:xfrm>
            <a:off x="603172" y="1119966"/>
            <a:ext cx="5983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Знакомство</a:t>
            </a:r>
            <a:endParaRPr/>
          </a:p>
        </p:txBody>
      </p:sp>
      <p:sp>
        <p:nvSpPr>
          <p:cNvPr id="601" name="Google Shape;601;p66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6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6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6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6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Привет:)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2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случае, когда ветку уже до вас кто-то обновил. Или когда вы часть работы сделали на одном компьютере и хотите продолжить работу на другом…</a:t>
            </a:r>
            <a:endParaRPr/>
          </a:p>
        </p:txBody>
      </p:sp>
      <p:sp>
        <p:nvSpPr>
          <p:cNvPr id="909" name="Google Shape;909;p10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Синхронизация локальных изменений</a:t>
            </a:r>
            <a:endParaRPr/>
          </a:p>
        </p:txBody>
      </p:sp>
      <p:sp>
        <p:nvSpPr>
          <p:cNvPr id="910" name="Google Shape;910;p102"/>
          <p:cNvSpPr txBox="1"/>
          <p:nvPr/>
        </p:nvSpPr>
        <p:spPr>
          <a:xfrm>
            <a:off x="6749450" y="2874900"/>
            <a:ext cx="509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#Затянуть историю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fetch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#Затянуть изменения из ветки в свою ветку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pull origin master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03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Бывают случае, когда помимо вас кто-то еще вносил изменения в файлы. После втягивания изменения система вам об этом скажет.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конфликты критичные - придется их исправлять вручную.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Конфликтный файл будет выглядеть примерно так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0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 нет… конфликты…</a:t>
            </a:r>
            <a:endParaRPr/>
          </a:p>
        </p:txBody>
      </p:sp>
      <p:pic>
        <p:nvPicPr>
          <p:cNvPr id="918" name="Google Shape;91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34" y="3326350"/>
            <a:ext cx="49911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34" y="4941750"/>
            <a:ext cx="440055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103"/>
          <p:cNvSpPr txBox="1"/>
          <p:nvPr/>
        </p:nvSpPr>
        <p:spPr>
          <a:xfrm>
            <a:off x="6739575" y="2228400"/>
            <a:ext cx="5062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#Проверить состояние кода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status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#Правим конфликты в текстовом редакторе(нет)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или IDE (ну почти)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или в специальном инструменте для конфликтов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(Android Studio поставляет такой)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#Сохраняем изменения и отправляем их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add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commit -m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"resolved conflicts"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push origin master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4"/>
          <p:cNvSpPr txBox="1"/>
          <p:nvPr>
            <p:ph type="title"/>
          </p:nvPr>
        </p:nvSpPr>
        <p:spPr>
          <a:xfrm>
            <a:off x="1999417" y="2971952"/>
            <a:ext cx="81933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 основам все:)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5"/>
          <p:cNvSpPr txBox="1"/>
          <p:nvPr>
            <p:ph type="title"/>
          </p:nvPr>
        </p:nvSpPr>
        <p:spPr>
          <a:xfrm>
            <a:off x="769675" y="1600350"/>
            <a:ext cx="10538700" cy="365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Можно с этим всем работать без консоли.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Android Studio поставляет все необходимое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6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Немного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“</a:t>
            </a:r>
            <a:r>
              <a:rPr lang="ru-RU"/>
              <a:t>лайв кодинга</a:t>
            </a:r>
            <a:r>
              <a:rPr lang="ru-RU"/>
              <a:t>”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Просто картинки, куда смотреть</a:t>
            </a:r>
            <a:endParaRPr/>
          </a:p>
        </p:txBody>
      </p:sp>
      <p:pic>
        <p:nvPicPr>
          <p:cNvPr id="945" name="Google Shape;94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1875" y="1449200"/>
            <a:ext cx="2247900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275" y="4144775"/>
            <a:ext cx="49149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275" y="1708350"/>
            <a:ext cx="54102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8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9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Преподаватели</a:t>
            </a:r>
            <a:endParaRPr/>
          </a:p>
        </p:txBody>
      </p:sp>
      <p:pic>
        <p:nvPicPr>
          <p:cNvPr id="612" name="Google Shape;612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262" l="0" r="0" t="4262"/>
          <a:stretch/>
        </p:blipFill>
        <p:spPr>
          <a:xfrm>
            <a:off x="4403713" y="3273075"/>
            <a:ext cx="1219500" cy="121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3" name="Google Shape;613;p67"/>
          <p:cNvSpPr txBox="1"/>
          <p:nvPr/>
        </p:nvSpPr>
        <p:spPr>
          <a:xfrm>
            <a:off x="5757888" y="3291825"/>
            <a:ext cx="2030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Клещин Никита</a:t>
            </a:r>
            <a:endParaRPr/>
          </a:p>
        </p:txBody>
      </p:sp>
      <p:sp>
        <p:nvSpPr>
          <p:cNvPr id="614" name="Google Shape;614;p67"/>
          <p:cNvSpPr txBox="1"/>
          <p:nvPr/>
        </p:nvSpPr>
        <p:spPr>
          <a:xfrm>
            <a:off x="5767100" y="1775900"/>
            <a:ext cx="2030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Галанин Павел</a:t>
            </a:r>
            <a:endParaRPr sz="36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5" name="Google Shape;615;p67"/>
          <p:cNvSpPr txBox="1"/>
          <p:nvPr/>
        </p:nvSpPr>
        <p:spPr>
          <a:xfrm>
            <a:off x="5721875" y="4674700"/>
            <a:ext cx="30000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Червяков Алексей</a:t>
            </a:r>
            <a:endParaRPr sz="36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616" name="Google Shape;616;p6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0081" l="21191" r="21191" t="12301"/>
          <a:stretch/>
        </p:blipFill>
        <p:spPr>
          <a:xfrm>
            <a:off x="4412938" y="1795250"/>
            <a:ext cx="1219500" cy="121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7" name="Google Shape;617;p67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37334" l="3338" r="9026" t="4257"/>
          <a:stretch/>
        </p:blipFill>
        <p:spPr>
          <a:xfrm>
            <a:off x="4367713" y="4750900"/>
            <a:ext cx="1219500" cy="121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/>
          <p:nvPr>
            <p:ph type="title"/>
          </p:nvPr>
        </p:nvSpPr>
        <p:spPr>
          <a:xfrm>
            <a:off x="677864" y="692150"/>
            <a:ext cx="2403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Менторы</a:t>
            </a:r>
            <a:endParaRPr/>
          </a:p>
        </p:txBody>
      </p:sp>
      <p:sp>
        <p:nvSpPr>
          <p:cNvPr id="623" name="Google Shape;623;p68"/>
          <p:cNvSpPr txBox="1"/>
          <p:nvPr/>
        </p:nvSpPr>
        <p:spPr>
          <a:xfrm>
            <a:off x="658800" y="1773250"/>
            <a:ext cx="3384600" cy="4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Выпускники курсов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Стажеры в крупных IT компаниях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Коллеги по работе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Бывшие коллеги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Люди с опытом, который хотят помочь вам приобрести новые знания и реализовать проект любой сложности.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Одно условие - они вам помогают решать проблемы, но не пишут за вас код:)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24" name="Google Shape;6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38" y="932390"/>
            <a:ext cx="7489826" cy="499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Работа с ментором</a:t>
            </a:r>
            <a:endParaRPr/>
          </a:p>
        </p:txBody>
      </p:sp>
      <p:sp>
        <p:nvSpPr>
          <p:cNvPr id="631" name="Google Shape;631;p6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 всех проблемах или “затыках” рекомендуется сразу сообщать ментору, чтобы тратить на это как можно меньше времени. Глупых вопросов не бывает.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Будет проще, если вы объединитесь в команды. Т.к. во втором семестре уже это будет </a:t>
            </a:r>
            <a:r>
              <a:rPr lang="ru-RU"/>
              <a:t>актуально</a:t>
            </a:r>
            <a:r>
              <a:rPr lang="ru-RU"/>
              <a:t>. Возможно для этого курса, в рамках другой </a:t>
            </a:r>
            <a:r>
              <a:rPr lang="ru-RU"/>
              <a:t>дисциплины</a:t>
            </a:r>
            <a:r>
              <a:rPr lang="ru-RU"/>
              <a:t> это тоже придется сделать.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Когда определится ментор, лучше сразу договориться с ним, как вы будете взаимодействовать.</a:t>
            </a:r>
            <a:endParaRPr/>
          </a:p>
        </p:txBody>
      </p:sp>
      <p:sp>
        <p:nvSpPr>
          <p:cNvPr id="632" name="Google Shape;632;p69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выполнения ДЗ 2 и 3 только лекций уже будет не достаточно или не оптимально. Тут уже потребуется более плотная работа с ментором или в чате - для поиска дополнительных фреймворков или для их освоения.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0"/>
          <p:cNvSpPr txBox="1"/>
          <p:nvPr>
            <p:ph type="title"/>
          </p:nvPr>
        </p:nvSpPr>
        <p:spPr>
          <a:xfrm>
            <a:off x="603171" y="1119966"/>
            <a:ext cx="750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Hello Android!</a:t>
            </a:r>
            <a:endParaRPr/>
          </a:p>
        </p:txBody>
      </p:sp>
      <p:sp>
        <p:nvSpPr>
          <p:cNvPr id="638" name="Google Shape;638;p70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0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0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0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0"/>
          <p:cNvSpPr txBox="1"/>
          <p:nvPr/>
        </p:nvSpPr>
        <p:spPr>
          <a:xfrm>
            <a:off x="646113" y="4724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70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Немного информации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1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E6E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1"/>
          <p:cNvSpPr txBox="1"/>
          <p:nvPr>
            <p:ph type="title"/>
          </p:nvPr>
        </p:nvSpPr>
        <p:spPr>
          <a:xfrm>
            <a:off x="1999367" y="2515655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Какая самая популярная ОС?</a:t>
            </a:r>
            <a:endParaRPr/>
          </a:p>
        </p:txBody>
      </p:sp>
      <p:sp>
        <p:nvSpPr>
          <p:cNvPr id="650" name="Google Shape;650;p71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